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264D-5A21-4AF7-A318-01F504CD24BF}" type="datetimeFigureOut">
              <a:rPr lang="ar-IQ" smtClean="0"/>
              <a:pPr/>
              <a:t>24/03/1440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EAEE-18BA-470E-9C86-70E1776FF55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7" Type="http://schemas.microsoft.com/office/2007/relationships/hdphoto" Target="../../word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9" Type="http://schemas.microsoft.com/office/2007/relationships/hdphoto" Target="../../word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Eras Bold ITC" pitchFamily="34" charset="0"/>
              </a:rPr>
              <a:t>structure </a:t>
            </a:r>
            <a:r>
              <a:rPr lang="en-US" sz="4000" b="1" dirty="0" smtClean="0">
                <a:latin typeface="Eras Bold ITC" pitchFamily="34" charset="0"/>
              </a:rPr>
              <a:t>of Animal Cell</a:t>
            </a:r>
            <a:endParaRPr lang="ar-IQ" sz="4000" dirty="0">
              <a:latin typeface="Eras Bold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748464" cy="3649960"/>
          </a:xfrm>
        </p:spPr>
        <p:txBody>
          <a:bodyPr>
            <a:normAutofit lnSpcReduction="10000"/>
          </a:bodyPr>
          <a:lstStyle/>
          <a:p>
            <a:endParaRPr lang="en-US" sz="4400" b="1" dirty="0" smtClean="0">
              <a:solidFill>
                <a:srgbClr val="7030A0"/>
              </a:solidFill>
              <a:latin typeface="Eras Bold ITC" pitchFamily="34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Eras Bold ITC" pitchFamily="34" charset="0"/>
              </a:rPr>
              <a:t>Dr.Dhuha</a:t>
            </a:r>
            <a:r>
              <a:rPr lang="en-US" sz="4400" b="1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Eras Bold ITC" pitchFamily="34" charset="0"/>
              </a:rPr>
              <a:t>Bahaa</a:t>
            </a:r>
            <a:endParaRPr lang="en-US" sz="4400" b="1" dirty="0" smtClean="0">
              <a:solidFill>
                <a:srgbClr val="7030A0"/>
              </a:solidFill>
              <a:latin typeface="Eras Bold ITC" pitchFamily="34" charset="0"/>
            </a:endParaRPr>
          </a:p>
          <a:p>
            <a:endParaRPr lang="en-US" sz="4400" b="1" dirty="0" smtClean="0">
              <a:solidFill>
                <a:srgbClr val="7030A0"/>
              </a:solidFill>
              <a:latin typeface="Eras Bold ITC" pitchFamily="34" charset="0"/>
            </a:endParaRPr>
          </a:p>
          <a:p>
            <a:r>
              <a:rPr lang="en-US" sz="4400" b="1" smtClean="0">
                <a:solidFill>
                  <a:srgbClr val="7030A0"/>
                </a:solidFill>
                <a:latin typeface="Freestyle Script" pitchFamily="66" charset="0"/>
              </a:rPr>
              <a:t>1</a:t>
            </a:r>
            <a:r>
              <a:rPr lang="en-US" sz="4400" b="1" baseline="30000" smtClean="0">
                <a:solidFill>
                  <a:srgbClr val="7030A0"/>
                </a:solidFill>
                <a:latin typeface="Freestyle Script" pitchFamily="66" charset="0"/>
              </a:rPr>
              <a:t>st</a:t>
            </a:r>
            <a:r>
              <a:rPr lang="en-US" sz="4400" b="1" smtClean="0">
                <a:solidFill>
                  <a:srgbClr val="7030A0"/>
                </a:solidFill>
                <a:latin typeface="Freestyle Script" pitchFamily="66" charset="0"/>
              </a:rPr>
              <a:t>.level</a:t>
            </a:r>
            <a:endParaRPr lang="en-US" sz="4400" b="1" dirty="0" smtClean="0">
              <a:solidFill>
                <a:srgbClr val="7030A0"/>
              </a:solidFill>
              <a:latin typeface="Freestyle Script" pitchFamily="66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Freestyle Script" pitchFamily="66" charset="0"/>
              </a:rPr>
              <a:t>LAB </a:t>
            </a:r>
            <a:r>
              <a:rPr lang="en-US" sz="4400" b="1" dirty="0" smtClean="0">
                <a:solidFill>
                  <a:srgbClr val="7030A0"/>
                </a:solidFill>
                <a:latin typeface="Freestyle Script" pitchFamily="66" charset="0"/>
              </a:rPr>
              <a:t>(( </a:t>
            </a:r>
            <a:r>
              <a:rPr lang="en-US" sz="4400" b="1" dirty="0" smtClean="0">
                <a:solidFill>
                  <a:srgbClr val="7030A0"/>
                </a:solidFill>
                <a:latin typeface="Freestyle Script" pitchFamily="66" charset="0"/>
              </a:rPr>
              <a:t>2))</a:t>
            </a:r>
            <a:endParaRPr lang="ar-IQ" sz="4400" b="1" dirty="0" smtClean="0">
              <a:solidFill>
                <a:srgbClr val="7030A0"/>
              </a:solidFill>
              <a:latin typeface="Freestyle Script" pitchFamily="66" charset="0"/>
            </a:endParaRPr>
          </a:p>
        </p:txBody>
      </p:sp>
      <p:pic>
        <p:nvPicPr>
          <p:cNvPr id="5" name="Picture 4" descr="C:\Users\acer\Desktop\شعار كلية العلوم\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6954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143140"/>
          </a:xfrm>
        </p:spPr>
        <p:txBody>
          <a:bodyPr>
            <a:normAutofit/>
          </a:bodyPr>
          <a:lstStyle/>
          <a:p>
            <a:pPr lvl="0" algn="just" rtl="0"/>
            <a:r>
              <a:rPr lang="en-US" sz="3200" dirty="0" smtClean="0">
                <a:solidFill>
                  <a:srgbClr val="00B050"/>
                </a:solidFill>
              </a:rPr>
              <a:t>ER bound to the </a:t>
            </a:r>
            <a:r>
              <a:rPr lang="en-US" sz="3200" dirty="0" err="1" smtClean="0">
                <a:solidFill>
                  <a:srgbClr val="00B050"/>
                </a:solidFill>
              </a:rPr>
              <a:t>ribosomes</a:t>
            </a:r>
            <a:r>
              <a:rPr lang="en-US" sz="3200" dirty="0" smtClean="0">
                <a:solidFill>
                  <a:srgbClr val="00B050"/>
                </a:solidFill>
              </a:rPr>
              <a:t> appear rough and is the rough endoplasmic reticulum; while the smooth ER do not have the </a:t>
            </a:r>
            <a:r>
              <a:rPr lang="en-US" sz="3200" dirty="0" err="1" smtClean="0">
                <a:solidFill>
                  <a:srgbClr val="00B050"/>
                </a:solidFill>
              </a:rPr>
              <a:t>ribosomes</a:t>
            </a:r>
            <a:r>
              <a:rPr lang="en-US" sz="3200" dirty="0" smtClean="0">
                <a:solidFill>
                  <a:srgbClr val="00B050"/>
                </a:solidFill>
              </a:rPr>
              <a:t>. 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928934"/>
            <a:ext cx="4286280" cy="3309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6- </a:t>
            </a:r>
            <a:r>
              <a:rPr lang="en-US" b="1" dirty="0" err="1" smtClean="0"/>
              <a:t>Lysosomes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It is the digestive system of the cell.  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They have digestive enzymes helps in breakdown the waste molecules and also help in detoxification of the cell.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8000"/>
                </a:solidFill>
              </a:rPr>
              <a:t>If the </a:t>
            </a:r>
            <a:r>
              <a:rPr lang="en-US" dirty="0" err="1" smtClean="0">
                <a:solidFill>
                  <a:srgbClr val="008000"/>
                </a:solidFill>
              </a:rPr>
              <a:t>lysosomes</a:t>
            </a:r>
            <a:r>
              <a:rPr lang="en-US" dirty="0" smtClean="0">
                <a:solidFill>
                  <a:srgbClr val="008000"/>
                </a:solidFill>
              </a:rPr>
              <a:t> were not membrane bound the cell could not have used the destructive enzymes.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ar-IQ" dirty="0"/>
          </a:p>
        </p:txBody>
      </p:sp>
      <p:pic>
        <p:nvPicPr>
          <p:cNvPr id="4" name="Content Placeholder 3" descr="Image result for lysosomes diagra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643182"/>
            <a:ext cx="4786346" cy="3347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7- Golgi apparatus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Golgi bodies are the packaging center of the cell. 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The Golgi bodies modify the molecules from the rough ER by dividing them into smaller units with membrane known as vesicles.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They are flattened stacks of membrane-bound sacs.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Related imag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2842" y="3047132"/>
            <a:ext cx="5081158" cy="3810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 –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 smtClean="0"/>
              <a:t>Mitochondria is the main energy source of the cell. </a:t>
            </a:r>
          </a:p>
          <a:p>
            <a:pPr lvl="0" algn="l" rtl="0"/>
            <a:r>
              <a:rPr lang="en-US" dirty="0" smtClean="0"/>
              <a:t>They are called the powerhouse of the cell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212976"/>
            <a:ext cx="692945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 – </a:t>
            </a:r>
            <a:r>
              <a:rPr lang="en-US" b="1" dirty="0" err="1" smtClean="0"/>
              <a:t>Peroxisomes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err="1" smtClean="0">
                <a:solidFill>
                  <a:srgbClr val="0000CC"/>
                </a:solidFill>
              </a:rPr>
              <a:t>Peroxisomes</a:t>
            </a:r>
            <a:r>
              <a:rPr lang="en-US" dirty="0" smtClean="0">
                <a:solidFill>
                  <a:srgbClr val="0000CC"/>
                </a:solidFill>
              </a:rPr>
              <a:t> are single membrane bound organelle that contain oxidative enzymes that are digestive in function.</a:t>
            </a:r>
          </a:p>
          <a:p>
            <a:pPr lvl="0" algn="l" rtl="0"/>
            <a:r>
              <a:rPr lang="en-US" dirty="0" smtClean="0">
                <a:solidFill>
                  <a:srgbClr val="00B050"/>
                </a:solidFill>
              </a:rPr>
              <a:t>They help in digesting long chains of fatty acids and amino acids.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3165140" cy="267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– 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It is the network of microtubules and microfilament fibers. </a:t>
            </a:r>
          </a:p>
          <a:p>
            <a:pPr lvl="0" algn="l" rtl="0"/>
            <a:r>
              <a:rPr lang="en-US" dirty="0" smtClean="0"/>
              <a:t>They give structural support and maintain the shape of the cell.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11 - Cilia</a:t>
            </a:r>
            <a:r>
              <a:rPr lang="en-US" b="1" i="1" dirty="0" smtClean="0"/>
              <a:t> </a:t>
            </a:r>
            <a:r>
              <a:rPr lang="en-US" b="1" dirty="0" smtClean="0"/>
              <a:t>and</a:t>
            </a:r>
            <a:r>
              <a:rPr lang="en-US" b="1" i="1" dirty="0" smtClean="0"/>
              <a:t> </a:t>
            </a:r>
            <a:r>
              <a:rPr lang="en-US" b="1" dirty="0" smtClean="0"/>
              <a:t>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US" dirty="0" smtClean="0">
                <a:solidFill>
                  <a:srgbClr val="0000CC"/>
                </a:solidFill>
              </a:rPr>
              <a:t>Cilia and flagella are structurally identical structures. </a:t>
            </a:r>
          </a:p>
          <a:p>
            <a:pPr lvl="0" algn="l" rtl="0"/>
            <a:r>
              <a:rPr lang="en-US" dirty="0" smtClean="0">
                <a:solidFill>
                  <a:srgbClr val="FF0066"/>
                </a:solidFill>
              </a:rPr>
              <a:t>They are different based on the function they perform and their length. </a:t>
            </a:r>
          </a:p>
          <a:p>
            <a:pPr lvl="0" algn="l" rtl="0"/>
            <a:r>
              <a:rPr lang="en-US" dirty="0" smtClean="0">
                <a:solidFill>
                  <a:srgbClr val="FF0000"/>
                </a:solidFill>
              </a:rPr>
              <a:t>Cilia are short, are in large number per cell while flagella are longer, and are fewer in number.</a:t>
            </a:r>
          </a:p>
          <a:p>
            <a:pPr lvl="0" algn="l" rtl="0"/>
            <a:r>
              <a:rPr lang="en-US" dirty="0" smtClean="0">
                <a:solidFill>
                  <a:srgbClr val="7030A0"/>
                </a:solidFill>
              </a:rPr>
              <a:t>They are organelles of movement.</a:t>
            </a:r>
          </a:p>
          <a:p>
            <a:pPr algn="l" rtl="0"/>
            <a:r>
              <a:rPr lang="en-US" dirty="0" smtClean="0">
                <a:solidFill>
                  <a:srgbClr val="008000"/>
                </a:solidFill>
              </a:rPr>
              <a:t>The flagella motion is undulating and wave-like whereas the </a:t>
            </a:r>
            <a:r>
              <a:rPr lang="en-US" dirty="0" err="1" smtClean="0">
                <a:solidFill>
                  <a:srgbClr val="008000"/>
                </a:solidFill>
              </a:rPr>
              <a:t>ciliary</a:t>
            </a:r>
            <a:r>
              <a:rPr lang="en-US" dirty="0" smtClean="0">
                <a:solidFill>
                  <a:srgbClr val="008000"/>
                </a:solidFill>
              </a:rPr>
              <a:t> movement is power stroke and recovery stroke.</a:t>
            </a:r>
          </a:p>
          <a:p>
            <a:pPr lvl="0" algn="l" rtl="0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063" t="3322" r="6496" b="4783"/>
          <a:stretch/>
        </p:blipFill>
        <p:spPr bwMode="auto">
          <a:xfrm>
            <a:off x="1785918" y="928670"/>
            <a:ext cx="567646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Structure of </a:t>
            </a:r>
            <a:r>
              <a:rPr lang="en-US" b="1" dirty="0" smtClean="0"/>
              <a:t>Animal </a:t>
            </a:r>
            <a:r>
              <a:rPr lang="en-US" b="1" dirty="0"/>
              <a:t>Cell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800" b="1" u="sng" dirty="0" smtClean="0">
                <a:solidFill>
                  <a:srgbClr val="FF0000"/>
                </a:solidFill>
                <a:cs typeface="+mj-cs"/>
              </a:rPr>
              <a:t>Animal cell Definition: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0000CC"/>
                </a:solidFill>
                <a:cs typeface="+mj-cs"/>
              </a:rPr>
              <a:t>                  Animal cells are eukaryotic, they have outer boundary known as the plasma membrane. The nucleus and the organelles of the cell are bound by a membrane. The genetic material (DNA) in animal cells is within the nucleus that is bound by a double membrane.</a:t>
            </a:r>
            <a:endParaRPr lang="ar-IQ" sz="2400" b="1" dirty="0">
              <a:solidFill>
                <a:srgbClr val="0000CC"/>
              </a:solidFill>
              <a:cs typeface="+mj-cs"/>
            </a:endParaRPr>
          </a:p>
        </p:txBody>
      </p:sp>
      <p:pic>
        <p:nvPicPr>
          <p:cNvPr id="5" name="Content Placeholder 3" descr="Structure of a Animal Cell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643314"/>
            <a:ext cx="359714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1-</a:t>
            </a:r>
            <a:r>
              <a:rPr lang="en-US" b="1" dirty="0"/>
              <a:t> </a:t>
            </a:r>
            <a:r>
              <a:rPr lang="en-US" b="1" dirty="0">
                <a:solidFill>
                  <a:srgbClr val="0000CC"/>
                </a:solidFill>
              </a:rPr>
              <a:t>Cell membrane </a:t>
            </a:r>
            <a:endParaRPr lang="ar-IQ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3900502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* It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is a semi-permeable barrier, allowing only a few molecules to move across it. </a:t>
            </a:r>
          </a:p>
          <a:p>
            <a:pPr lvl="0" algn="l">
              <a:buNone/>
            </a:pPr>
            <a:r>
              <a:rPr lang="en-US" dirty="0" smtClean="0">
                <a:solidFill>
                  <a:srgbClr val="0000CC"/>
                </a:solidFill>
                <a:cs typeface="+mj-cs"/>
              </a:rPr>
              <a:t>*Electron </a:t>
            </a:r>
            <a:r>
              <a:rPr lang="en-US" dirty="0">
                <a:solidFill>
                  <a:srgbClr val="0000CC"/>
                </a:solidFill>
                <a:cs typeface="+mj-cs"/>
              </a:rPr>
              <a:t>microscopic studies of cell membrane shows the lipid bi-layer model </a:t>
            </a:r>
            <a:r>
              <a:rPr lang="en-US" dirty="0" smtClean="0">
                <a:solidFill>
                  <a:srgbClr val="0000CC"/>
                </a:solidFill>
                <a:cs typeface="+mj-cs"/>
              </a:rPr>
              <a:t>of the</a:t>
            </a:r>
            <a:r>
              <a:rPr lang="en-US" dirty="0">
                <a:solidFill>
                  <a:srgbClr val="0000CC"/>
                </a:solidFill>
                <a:cs typeface="+mj-cs"/>
              </a:rPr>
              <a:t> plasma membrane, it also known as the </a:t>
            </a:r>
            <a:r>
              <a:rPr lang="en-US" dirty="0" smtClean="0">
                <a:solidFill>
                  <a:srgbClr val="0000CC"/>
                </a:solidFill>
                <a:cs typeface="+mj-cs"/>
              </a:rPr>
              <a:t>fluid </a:t>
            </a:r>
            <a:r>
              <a:rPr lang="en-US" dirty="0">
                <a:solidFill>
                  <a:srgbClr val="0000CC"/>
                </a:solidFill>
                <a:cs typeface="+mj-cs"/>
              </a:rPr>
              <a:t>mosaic model. </a:t>
            </a:r>
            <a:endParaRPr lang="en-US" dirty="0" smtClean="0">
              <a:solidFill>
                <a:srgbClr val="0000CC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2143140"/>
          </a:xfrm>
        </p:spPr>
        <p:txBody>
          <a:bodyPr>
            <a:normAutofit fontScale="90000"/>
          </a:bodyPr>
          <a:lstStyle/>
          <a:p>
            <a:pPr lvl="0" algn="just" rtl="0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</a:t>
            </a:r>
            <a:r>
              <a:rPr lang="en-US" sz="4000" dirty="0" smtClean="0"/>
              <a:t>The </a:t>
            </a:r>
            <a:r>
              <a:rPr lang="en-US" sz="4000" dirty="0"/>
              <a:t>cell membrane is made up of phospholipids, which has polar (hydrophilic) heads and non-polar (hydrophobic) tails</a:t>
            </a:r>
            <a:r>
              <a:rPr lang="en-US" sz="4000" dirty="0" smtClean="0"/>
              <a:t>.</a:t>
            </a:r>
            <a:r>
              <a:rPr lang="ar-IQ" sz="4000" dirty="0" smtClean="0"/>
              <a:t>             </a:t>
            </a:r>
            <a:r>
              <a:rPr lang="en-US" sz="4000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00372"/>
            <a:ext cx="721523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 </a:t>
            </a:r>
            <a:r>
              <a:rPr lang="en-US" b="1" dirty="0" smtClean="0"/>
              <a:t>Cytoplasm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buNone/>
            </a:pPr>
            <a:r>
              <a:rPr lang="en-US" dirty="0" smtClean="0"/>
              <a:t>* </a:t>
            </a:r>
            <a:r>
              <a:rPr lang="en-US" dirty="0" smtClean="0">
                <a:solidFill>
                  <a:schemeClr val="accent4"/>
                </a:solidFill>
              </a:rPr>
              <a:t>The </a:t>
            </a:r>
            <a:r>
              <a:rPr lang="en-US" dirty="0">
                <a:solidFill>
                  <a:schemeClr val="accent4"/>
                </a:solidFill>
              </a:rPr>
              <a:t>fluid matrix that fills the cell is the cytoplasm.</a:t>
            </a:r>
            <a:r>
              <a:rPr lang="en-US" dirty="0"/>
              <a:t> </a:t>
            </a:r>
          </a:p>
          <a:p>
            <a:pPr lvl="0" algn="l">
              <a:buNone/>
            </a:pPr>
            <a:r>
              <a:rPr lang="en-US" dirty="0" smtClean="0">
                <a:solidFill>
                  <a:schemeClr val="accent2"/>
                </a:solidFill>
              </a:rPr>
              <a:t>* The </a:t>
            </a:r>
            <a:r>
              <a:rPr lang="en-US" dirty="0">
                <a:solidFill>
                  <a:schemeClr val="accent2"/>
                </a:solidFill>
              </a:rPr>
              <a:t>cellular organelles are suspended in this matrix of the cytoplasm.</a:t>
            </a:r>
          </a:p>
          <a:p>
            <a:pPr lvl="0" algn="l">
              <a:buNone/>
            </a:pPr>
            <a:r>
              <a:rPr lang="en-US" dirty="0" smtClean="0">
                <a:solidFill>
                  <a:srgbClr val="008000"/>
                </a:solidFill>
              </a:rPr>
              <a:t>* This</a:t>
            </a:r>
            <a:r>
              <a:rPr lang="en-US" dirty="0">
                <a:solidFill>
                  <a:srgbClr val="008000"/>
                </a:solidFill>
              </a:rPr>
              <a:t> matrix maintains the pressure of the cell, ensures the cell doesn't shrink or burst.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3- </a:t>
            </a:r>
            <a:r>
              <a:rPr lang="en-US" b="1" dirty="0" smtClean="0"/>
              <a:t>Nucleus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buNone/>
            </a:pPr>
            <a:r>
              <a:rPr lang="en-US" dirty="0" smtClean="0">
                <a:solidFill>
                  <a:schemeClr val="accent1"/>
                </a:solidFill>
              </a:rPr>
              <a:t>* Nucleus </a:t>
            </a:r>
            <a:r>
              <a:rPr lang="en-US" dirty="0">
                <a:solidFill>
                  <a:schemeClr val="accent1"/>
                </a:solidFill>
              </a:rPr>
              <a:t>is the house for most of the cells genetic material- the DNA and RNA. </a:t>
            </a:r>
          </a:p>
          <a:p>
            <a:pPr lvl="0" algn="l">
              <a:buNone/>
            </a:pPr>
            <a:r>
              <a:rPr lang="en-US" dirty="0" smtClean="0">
                <a:solidFill>
                  <a:schemeClr val="accent6"/>
                </a:solidFill>
              </a:rPr>
              <a:t>*The </a:t>
            </a:r>
            <a:r>
              <a:rPr lang="en-US" dirty="0">
                <a:solidFill>
                  <a:schemeClr val="accent6"/>
                </a:solidFill>
              </a:rPr>
              <a:t>nucleus is surrounded by a porous membrane known as the nuclear membrane. </a:t>
            </a:r>
          </a:p>
          <a:p>
            <a:pPr lvl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*The </a:t>
            </a:r>
            <a:r>
              <a:rPr lang="en-US" dirty="0">
                <a:solidFill>
                  <a:srgbClr val="FF0000"/>
                </a:solidFill>
              </a:rPr>
              <a:t>nucleus controls the activity of the cell and is known as the control center. 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51142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The nucleolus is the dark spot in the nucleus, and it is the location for ribosome formation.</a:t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86058"/>
            <a:ext cx="471490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4- </a:t>
            </a:r>
            <a:r>
              <a:rPr lang="en-US" b="1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</a:rPr>
              <a:t>Ribosomes</a:t>
            </a:r>
            <a:r>
              <a:rPr lang="en-US" dirty="0" smtClean="0">
                <a:solidFill>
                  <a:schemeClr val="tx2"/>
                </a:solidFill>
              </a:rPr>
              <a:t> is the site for protein synthesis where the translation of the RNA takes place.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As protein synthesis is very important to the cell, </a:t>
            </a:r>
            <a:r>
              <a:rPr lang="en-US" dirty="0" err="1" smtClean="0">
                <a:solidFill>
                  <a:srgbClr val="7030A0"/>
                </a:solidFill>
              </a:rPr>
              <a:t>ribosomes</a:t>
            </a:r>
            <a:r>
              <a:rPr lang="en-US" dirty="0" smtClean="0">
                <a:solidFill>
                  <a:srgbClr val="7030A0"/>
                </a:solidFill>
              </a:rPr>
              <a:t> are found in large number in all cells.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Ribosomes</a:t>
            </a:r>
            <a:r>
              <a:rPr lang="en-US" dirty="0" smtClean="0">
                <a:solidFill>
                  <a:srgbClr val="008000"/>
                </a:solidFill>
              </a:rPr>
              <a:t> are found freely suspended in the cytoplasm and are attached to the endoplasmic reticulum.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5-  Endoplasmic reticulum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ER is the transport system of the cell. It transports molecules that need certain changes and also molecules to their destination.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ER is of two types, rough and smooth.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309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structure of Animal Cell</vt:lpstr>
      <vt:lpstr>Structure of Animal Cell </vt:lpstr>
      <vt:lpstr>1- Cell membrane </vt:lpstr>
      <vt:lpstr> * The cell membrane is made up of phospholipids, which has polar (hydrophilic) heads and non-polar (hydrophobic) tails.               </vt:lpstr>
      <vt:lpstr>2- Cytoplasm</vt:lpstr>
      <vt:lpstr>3- Nucleus </vt:lpstr>
      <vt:lpstr> The nucleolus is the dark spot in the nucleus, and it is the location for ribosome formation. </vt:lpstr>
      <vt:lpstr>4- Ribosomes</vt:lpstr>
      <vt:lpstr>5-  Endoplasmic reticulum</vt:lpstr>
      <vt:lpstr>ER bound to the ribosomes appear rough and is the rough endoplasmic reticulum; while the smooth ER do not have the ribosomes. </vt:lpstr>
      <vt:lpstr>6- Lysosomes</vt:lpstr>
      <vt:lpstr>If the lysosomes were not membrane bound the cell could not have used the destructive enzymes. </vt:lpstr>
      <vt:lpstr>7- Golgi apparatus</vt:lpstr>
      <vt:lpstr>8 – Mitochondria</vt:lpstr>
      <vt:lpstr>9 – Peroxisomes</vt:lpstr>
      <vt:lpstr>10 – Cytoskeleton</vt:lpstr>
      <vt:lpstr>11 - Cilia and Flagella</vt:lpstr>
      <vt:lpstr>Slide 18</vt:lpstr>
      <vt:lpstr>Slide 19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</dc:title>
  <dc:creator>Alrawasi</dc:creator>
  <cp:lastModifiedBy>Mohammed</cp:lastModifiedBy>
  <cp:revision>22</cp:revision>
  <dcterms:created xsi:type="dcterms:W3CDTF">2017-10-08T19:17:11Z</dcterms:created>
  <dcterms:modified xsi:type="dcterms:W3CDTF">2018-12-02T07:53:22Z</dcterms:modified>
</cp:coreProperties>
</file>